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68" r:id="rId5"/>
    <p:sldId id="263" r:id="rId6"/>
  </p:sldIdLst>
  <p:sldSz cx="7772400" cy="100584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Century Gothic" panose="020B050202020202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57"/>
    <a:srgbClr val="E6E6E6"/>
    <a:srgbClr val="28CBDA"/>
    <a:srgbClr val="FA990E"/>
    <a:srgbClr val="FECC47"/>
    <a:srgbClr val="5D8A2F"/>
    <a:srgbClr val="425F3F"/>
    <a:srgbClr val="A5DBE5"/>
    <a:srgbClr val="104B0B"/>
    <a:srgbClr val="9A0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59" d="100"/>
          <a:sy n="59" d="100"/>
        </p:scale>
        <p:origin x="2429"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io, John" userId="2e959a47-d5b9-4ecc-a031-b3bc6c08f0c0" providerId="ADAL" clId="{9AEB5469-4FF9-4237-B7A0-56357F69BBE8}"/>
    <pc:docChg chg="modSld">
      <pc:chgData name="Oliverio, John" userId="2e959a47-d5b9-4ecc-a031-b3bc6c08f0c0" providerId="ADAL" clId="{9AEB5469-4FF9-4237-B7A0-56357F69BBE8}" dt="2024-08-05T13:13:34.970" v="167" actId="14100"/>
      <pc:docMkLst>
        <pc:docMk/>
      </pc:docMkLst>
      <pc:sldChg chg="modSp">
        <pc:chgData name="Oliverio, John" userId="2e959a47-d5b9-4ecc-a031-b3bc6c08f0c0" providerId="ADAL" clId="{9AEB5469-4FF9-4237-B7A0-56357F69BBE8}" dt="2024-08-05T13:13:34.970" v="167" actId="14100"/>
        <pc:sldMkLst>
          <pc:docMk/>
          <pc:sldMk cId="1022607349" sldId="263"/>
        </pc:sldMkLst>
        <pc:spChg chg="mod">
          <ac:chgData name="Oliverio, John" userId="2e959a47-d5b9-4ecc-a031-b3bc6c08f0c0" providerId="ADAL" clId="{9AEB5469-4FF9-4237-B7A0-56357F69BBE8}" dt="2024-08-05T13:13:34.970" v="167" actId="14100"/>
          <ac:spMkLst>
            <pc:docMk/>
            <pc:sldMk cId="1022607349" sldId="263"/>
            <ac:spMk id="2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8814D0-DFB3-426B-8155-3650D020C2AB}"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417177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8814D0-DFB3-426B-8155-3650D020C2AB}"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353274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8814D0-DFB3-426B-8155-3650D020C2AB}"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22186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8814D0-DFB3-426B-8155-3650D020C2AB}"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108225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814D0-DFB3-426B-8155-3650D020C2AB}"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372578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8814D0-DFB3-426B-8155-3650D020C2AB}"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284490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8814D0-DFB3-426B-8155-3650D020C2AB}"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94630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8814D0-DFB3-426B-8155-3650D020C2AB}"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382504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814D0-DFB3-426B-8155-3650D020C2AB}"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6607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908814D0-DFB3-426B-8155-3650D020C2AB}"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160345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908814D0-DFB3-426B-8155-3650D020C2AB}"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C7480-C723-4369-B0D0-658DB0D2F5BC}" type="slidenum">
              <a:rPr lang="en-US" smtClean="0"/>
              <a:t>‹#›</a:t>
            </a:fld>
            <a:endParaRPr lang="en-US"/>
          </a:p>
        </p:txBody>
      </p:sp>
    </p:spTree>
    <p:extLst>
      <p:ext uri="{BB962C8B-B14F-4D97-AF65-F5344CB8AC3E}">
        <p14:creationId xmlns:p14="http://schemas.microsoft.com/office/powerpoint/2010/main" val="47172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08814D0-DFB3-426B-8155-3650D020C2AB}" type="datetimeFigureOut">
              <a:rPr lang="en-US" smtClean="0"/>
              <a:t>8/5/2024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51C7480-C723-4369-B0D0-658DB0D2F5BC}" type="slidenum">
              <a:rPr lang="en-US" smtClean="0"/>
              <a:t>‹#›</a:t>
            </a:fld>
            <a:endParaRPr lang="en-US"/>
          </a:p>
        </p:txBody>
      </p:sp>
    </p:spTree>
    <p:extLst>
      <p:ext uri="{BB962C8B-B14F-4D97-AF65-F5344CB8AC3E}">
        <p14:creationId xmlns:p14="http://schemas.microsoft.com/office/powerpoint/2010/main" val="1843896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olivejo@boe.richmond.k12.ga.u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421" y="150125"/>
            <a:ext cx="7417558" cy="975815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225188" y="150125"/>
            <a:ext cx="7369791" cy="2400657"/>
          </a:xfrm>
          <a:prstGeom prst="rect">
            <a:avLst/>
          </a:prstGeom>
          <a:noFill/>
        </p:spPr>
        <p:txBody>
          <a:bodyPr wrap="square" rtlCol="0">
            <a:spAutoFit/>
          </a:bodyPr>
          <a:lstStyle/>
          <a:p>
            <a:pPr algn="ctr"/>
            <a:r>
              <a:rPr lang="en-US" sz="15000" dirty="0">
                <a:latin typeface="Century Gothic" panose="020B0502020202020204" pitchFamily="34" charset="0"/>
              </a:rPr>
              <a:t> </a:t>
            </a:r>
          </a:p>
        </p:txBody>
      </p:sp>
      <p:sp>
        <p:nvSpPr>
          <p:cNvPr id="6" name="TextBox 5"/>
          <p:cNvSpPr txBox="1"/>
          <p:nvPr/>
        </p:nvSpPr>
        <p:spPr>
          <a:xfrm>
            <a:off x="3422279" y="973783"/>
            <a:ext cx="5056495" cy="861774"/>
          </a:xfrm>
          <a:prstGeom prst="rect">
            <a:avLst/>
          </a:prstGeom>
          <a:noFill/>
        </p:spPr>
        <p:txBody>
          <a:bodyPr wrap="square" rtlCol="0">
            <a:spAutoFit/>
          </a:bodyPr>
          <a:lstStyle/>
          <a:p>
            <a:pPr algn="ctr"/>
            <a:r>
              <a:rPr lang="en-US" sz="5000" dirty="0">
                <a:latin typeface="Century Gothic" panose="020B0502020202020204" pitchFamily="34" charset="0"/>
                <a:ea typeface="PBCoffeeMakesMeSmile" panose="02000603000000000000" pitchFamily="2" charset="0"/>
              </a:rPr>
              <a:t>Classroom</a:t>
            </a:r>
          </a:p>
        </p:txBody>
      </p:sp>
      <p:sp>
        <p:nvSpPr>
          <p:cNvPr id="9" name="TextBox 8"/>
          <p:cNvSpPr txBox="1"/>
          <p:nvPr/>
        </p:nvSpPr>
        <p:spPr>
          <a:xfrm>
            <a:off x="68238" y="2254084"/>
            <a:ext cx="2094932" cy="477054"/>
          </a:xfrm>
          <a:prstGeom prst="rect">
            <a:avLst/>
          </a:prstGeom>
          <a:noFill/>
        </p:spPr>
        <p:txBody>
          <a:bodyPr wrap="square" rtlCol="0">
            <a:spAutoFit/>
          </a:bodyPr>
          <a:lstStyle/>
          <a:p>
            <a:pPr algn="ctr"/>
            <a:r>
              <a:rPr lang="en-US" sz="2500" b="1" dirty="0">
                <a:latin typeface="Century Gothic" panose="020B0502020202020204" pitchFamily="34" charset="0"/>
              </a:rPr>
              <a:t>About Me</a:t>
            </a:r>
          </a:p>
        </p:txBody>
      </p:sp>
      <p:sp>
        <p:nvSpPr>
          <p:cNvPr id="11" name="Rectangle 10"/>
          <p:cNvSpPr/>
          <p:nvPr/>
        </p:nvSpPr>
        <p:spPr>
          <a:xfrm>
            <a:off x="313899" y="2711255"/>
            <a:ext cx="4234217" cy="2010871"/>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n-US" dirty="0"/>
              <a:t>I am a 24yr. Veteran teacher.  I have extensive experience  teaching and coaching different sports; including Baseball, Weightlifting, S&amp;C, Wrestling, and Jiu-Jitsu.</a:t>
            </a:r>
          </a:p>
        </p:txBody>
      </p:sp>
      <p:sp>
        <p:nvSpPr>
          <p:cNvPr id="12" name="TextBox 11"/>
          <p:cNvSpPr txBox="1"/>
          <p:nvPr/>
        </p:nvSpPr>
        <p:spPr>
          <a:xfrm>
            <a:off x="4746008" y="2151361"/>
            <a:ext cx="2456597" cy="369332"/>
          </a:xfrm>
          <a:prstGeom prst="rect">
            <a:avLst/>
          </a:prstGeom>
          <a:noFill/>
        </p:spPr>
        <p:txBody>
          <a:bodyPr wrap="square" rtlCol="0">
            <a:spAutoFit/>
          </a:bodyPr>
          <a:lstStyle/>
          <a:p>
            <a:pPr algn="ctr"/>
            <a:r>
              <a:rPr lang="en-US" b="1" dirty="0">
                <a:latin typeface="Century Gothic" panose="020B0502020202020204" pitchFamily="34" charset="0"/>
              </a:rPr>
              <a:t>Contact Me</a:t>
            </a:r>
          </a:p>
        </p:txBody>
      </p:sp>
      <p:sp>
        <p:nvSpPr>
          <p:cNvPr id="13" name="Rectangle 12"/>
          <p:cNvSpPr/>
          <p:nvPr/>
        </p:nvSpPr>
        <p:spPr>
          <a:xfrm>
            <a:off x="323928" y="5232568"/>
            <a:ext cx="7144602" cy="163141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n-US" sz="1400" dirty="0"/>
              <a:t>Welcome to Physical Education!  We have an exciting year planned. Expect to learn new physical skills as well as new and exciting games that will expose you to some new sports as well as test and enhance your understanding of a healthy lifestyle.  With good sportsmanship and honest effort we will achieve great things.</a:t>
            </a:r>
          </a:p>
        </p:txBody>
      </p:sp>
      <p:sp>
        <p:nvSpPr>
          <p:cNvPr id="15" name="Oval 14"/>
          <p:cNvSpPr/>
          <p:nvPr/>
        </p:nvSpPr>
        <p:spPr>
          <a:xfrm>
            <a:off x="348018" y="7632030"/>
            <a:ext cx="2326943" cy="2180358"/>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Athletic Shoes with Non-Marking soles</a:t>
            </a:r>
          </a:p>
          <a:p>
            <a:pPr algn="ctr"/>
            <a:r>
              <a:rPr lang="en-US" dirty="0"/>
              <a:t>Loose fitting, Exercise Clothing</a:t>
            </a:r>
          </a:p>
        </p:txBody>
      </p:sp>
      <p:sp>
        <p:nvSpPr>
          <p:cNvPr id="18" name="Oval 17"/>
          <p:cNvSpPr/>
          <p:nvPr/>
        </p:nvSpPr>
        <p:spPr>
          <a:xfrm>
            <a:off x="2599900" y="7610347"/>
            <a:ext cx="2640633" cy="2180358"/>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Good Sportsmanship</a:t>
            </a:r>
          </a:p>
        </p:txBody>
      </p:sp>
      <p:sp>
        <p:nvSpPr>
          <p:cNvPr id="19" name="Oval 18"/>
          <p:cNvSpPr/>
          <p:nvPr/>
        </p:nvSpPr>
        <p:spPr>
          <a:xfrm>
            <a:off x="5172501" y="7610347"/>
            <a:ext cx="2326943" cy="2180358"/>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Fitness Tracking Apps</a:t>
            </a:r>
          </a:p>
          <a:p>
            <a:pPr marL="285750" indent="-285750" algn="ctr">
              <a:buFont typeface="Arial" panose="020B0604020202020204" pitchFamily="34" charset="0"/>
              <a:buChar char="•"/>
            </a:pPr>
            <a:r>
              <a:rPr lang="en-US" dirty="0"/>
              <a:t>Canvas Learning</a:t>
            </a:r>
          </a:p>
        </p:txBody>
      </p:sp>
      <p:sp>
        <p:nvSpPr>
          <p:cNvPr id="20" name="TextBox 19"/>
          <p:cNvSpPr txBox="1"/>
          <p:nvPr/>
        </p:nvSpPr>
        <p:spPr>
          <a:xfrm>
            <a:off x="283190" y="6913998"/>
            <a:ext cx="2456597" cy="646331"/>
          </a:xfrm>
          <a:prstGeom prst="rect">
            <a:avLst/>
          </a:prstGeom>
          <a:noFill/>
        </p:spPr>
        <p:txBody>
          <a:bodyPr wrap="square" rtlCol="0">
            <a:spAutoFit/>
          </a:bodyPr>
          <a:lstStyle/>
          <a:p>
            <a:pPr algn="ctr"/>
            <a:r>
              <a:rPr lang="en-US" b="1" dirty="0">
                <a:latin typeface="Century Gothic" panose="020B0502020202020204" pitchFamily="34" charset="0"/>
              </a:rPr>
              <a:t>Daily Supplies Needed</a:t>
            </a:r>
          </a:p>
        </p:txBody>
      </p:sp>
      <p:sp>
        <p:nvSpPr>
          <p:cNvPr id="21" name="TextBox 20"/>
          <p:cNvSpPr txBox="1"/>
          <p:nvPr/>
        </p:nvSpPr>
        <p:spPr>
          <a:xfrm>
            <a:off x="2657901" y="6889812"/>
            <a:ext cx="2456597" cy="646331"/>
          </a:xfrm>
          <a:prstGeom prst="rect">
            <a:avLst/>
          </a:prstGeom>
          <a:noFill/>
        </p:spPr>
        <p:txBody>
          <a:bodyPr wrap="square" rtlCol="0">
            <a:spAutoFit/>
          </a:bodyPr>
          <a:lstStyle/>
          <a:p>
            <a:pPr algn="ctr"/>
            <a:r>
              <a:rPr lang="en-US" b="1" dirty="0">
                <a:latin typeface="Century Gothic" panose="020B0502020202020204" pitchFamily="34" charset="0"/>
              </a:rPr>
              <a:t>Behavior</a:t>
            </a:r>
          </a:p>
          <a:p>
            <a:pPr algn="ctr"/>
            <a:r>
              <a:rPr lang="en-US" b="1" dirty="0">
                <a:latin typeface="Century Gothic" panose="020B0502020202020204" pitchFamily="34" charset="0"/>
              </a:rPr>
              <a:t>Expectations</a:t>
            </a:r>
          </a:p>
        </p:txBody>
      </p:sp>
      <p:sp>
        <p:nvSpPr>
          <p:cNvPr id="22" name="TextBox 21"/>
          <p:cNvSpPr txBox="1"/>
          <p:nvPr/>
        </p:nvSpPr>
        <p:spPr>
          <a:xfrm>
            <a:off x="5107673" y="6901905"/>
            <a:ext cx="2456597" cy="646331"/>
          </a:xfrm>
          <a:prstGeom prst="rect">
            <a:avLst/>
          </a:prstGeom>
          <a:noFill/>
        </p:spPr>
        <p:txBody>
          <a:bodyPr wrap="square" rtlCol="0">
            <a:spAutoFit/>
          </a:bodyPr>
          <a:lstStyle/>
          <a:p>
            <a:pPr algn="ctr"/>
            <a:r>
              <a:rPr lang="en-US" b="1" dirty="0">
                <a:latin typeface="Century Gothic" panose="020B0502020202020204" pitchFamily="34" charset="0"/>
              </a:rPr>
              <a:t>Technology</a:t>
            </a:r>
          </a:p>
          <a:p>
            <a:pPr algn="ctr"/>
            <a:r>
              <a:rPr lang="en-US" b="1" dirty="0">
                <a:latin typeface="Century Gothic" panose="020B0502020202020204" pitchFamily="34" charset="0"/>
              </a:rPr>
              <a:t>In Our Classroom</a:t>
            </a:r>
          </a:p>
        </p:txBody>
      </p:sp>
      <p:sp>
        <p:nvSpPr>
          <p:cNvPr id="2" name="Rounded Rectangle 1"/>
          <p:cNvSpPr/>
          <p:nvPr/>
        </p:nvSpPr>
        <p:spPr>
          <a:xfrm>
            <a:off x="4657300" y="2520693"/>
            <a:ext cx="2811230" cy="255140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n-US" dirty="0"/>
              <a:t>The fastest line of communication between home and school will be done through Class Dojo or Email:</a:t>
            </a:r>
          </a:p>
          <a:p>
            <a:r>
              <a:rPr lang="en-US" sz="1600" dirty="0">
                <a:hlinkClick r:id="rId2"/>
              </a:rPr>
              <a:t>olivejo@boe.Richmond.k12.ga.us </a:t>
            </a:r>
            <a:endParaRPr lang="en-US" sz="1600" dirty="0"/>
          </a:p>
        </p:txBody>
      </p:sp>
      <p:sp>
        <p:nvSpPr>
          <p:cNvPr id="23" name="TextBox 22"/>
          <p:cNvSpPr txBox="1"/>
          <p:nvPr/>
        </p:nvSpPr>
        <p:spPr>
          <a:xfrm>
            <a:off x="122830" y="4755514"/>
            <a:ext cx="4677770" cy="477054"/>
          </a:xfrm>
          <a:prstGeom prst="rect">
            <a:avLst/>
          </a:prstGeom>
          <a:noFill/>
        </p:spPr>
        <p:txBody>
          <a:bodyPr wrap="square" rtlCol="0">
            <a:spAutoFit/>
          </a:bodyPr>
          <a:lstStyle/>
          <a:p>
            <a:pPr algn="ctr"/>
            <a:r>
              <a:rPr lang="en-US" sz="2500" b="1" dirty="0">
                <a:latin typeface="Century Gothic" panose="020B0502020202020204" pitchFamily="34" charset="0"/>
              </a:rPr>
              <a:t>Welcome to PE!!</a:t>
            </a:r>
          </a:p>
        </p:txBody>
      </p:sp>
      <p:sp>
        <p:nvSpPr>
          <p:cNvPr id="3" name="TextBox 2"/>
          <p:cNvSpPr txBox="1"/>
          <p:nvPr/>
        </p:nvSpPr>
        <p:spPr>
          <a:xfrm>
            <a:off x="646459" y="1030912"/>
            <a:ext cx="4022884" cy="1477328"/>
          </a:xfrm>
          <a:prstGeom prst="rect">
            <a:avLst/>
          </a:prstGeom>
          <a:noFill/>
        </p:spPr>
        <p:txBody>
          <a:bodyPr wrap="square" rtlCol="0">
            <a:spAutoFit/>
          </a:bodyPr>
          <a:lstStyle/>
          <a:p>
            <a:pPr algn="ctr"/>
            <a:r>
              <a:rPr lang="en-US" sz="4500" b="1" dirty="0">
                <a:latin typeface="Century Gothic" panose="020B0502020202020204" pitchFamily="34" charset="0"/>
              </a:rPr>
              <a:t>Coach </a:t>
            </a:r>
            <a:r>
              <a:rPr lang="en-US" sz="4500" b="1" dirty="0" err="1">
                <a:latin typeface="Century Gothic" panose="020B0502020202020204" pitchFamily="34" charset="0"/>
              </a:rPr>
              <a:t>Oliverio’s</a:t>
            </a:r>
            <a:r>
              <a:rPr lang="en-US" sz="4500" b="1" dirty="0">
                <a:latin typeface="Century Gothic" panose="020B0502020202020204" pitchFamily="34" charset="0"/>
              </a:rPr>
              <a:t> </a:t>
            </a:r>
          </a:p>
        </p:txBody>
      </p:sp>
      <p:sp>
        <p:nvSpPr>
          <p:cNvPr id="27" name="TextBox 26"/>
          <p:cNvSpPr txBox="1"/>
          <p:nvPr/>
        </p:nvSpPr>
        <p:spPr>
          <a:xfrm>
            <a:off x="-835927" y="75921"/>
            <a:ext cx="7192371" cy="1015663"/>
          </a:xfrm>
          <a:prstGeom prst="rect">
            <a:avLst/>
          </a:prstGeom>
          <a:noFill/>
        </p:spPr>
        <p:txBody>
          <a:bodyPr wrap="square" rtlCol="0">
            <a:spAutoFit/>
          </a:bodyPr>
          <a:lstStyle/>
          <a:p>
            <a:pPr algn="ctr"/>
            <a:r>
              <a:rPr lang="en-US" sz="6000" b="1" dirty="0">
                <a:solidFill>
                  <a:srgbClr val="E7261F"/>
                </a:solidFill>
                <a:latin typeface="Century Gothic" panose="020B0502020202020204" pitchFamily="34" charset="0"/>
                <a:ea typeface="PBBlondeRoastBold" panose="02000803000000000000" pitchFamily="2" charset="0"/>
              </a:rPr>
              <a:t>W</a:t>
            </a:r>
            <a:r>
              <a:rPr lang="en-US" sz="6000" b="1" dirty="0">
                <a:solidFill>
                  <a:srgbClr val="EB7633"/>
                </a:solidFill>
                <a:latin typeface="Century Gothic" panose="020B0502020202020204" pitchFamily="34" charset="0"/>
                <a:ea typeface="PBBlondeRoastBold" panose="02000803000000000000" pitchFamily="2" charset="0"/>
              </a:rPr>
              <a:t>E</a:t>
            </a:r>
            <a:r>
              <a:rPr lang="en-US" sz="6000" b="1" dirty="0">
                <a:solidFill>
                  <a:srgbClr val="F7D037"/>
                </a:solidFill>
                <a:latin typeface="Century Gothic" panose="020B0502020202020204" pitchFamily="34" charset="0"/>
                <a:ea typeface="PBBlondeRoastBold" panose="02000803000000000000" pitchFamily="2" charset="0"/>
              </a:rPr>
              <a:t>L</a:t>
            </a:r>
            <a:r>
              <a:rPr lang="en-US" sz="6000" b="1" dirty="0">
                <a:solidFill>
                  <a:srgbClr val="A3E047"/>
                </a:solidFill>
                <a:latin typeface="Century Gothic" panose="020B0502020202020204" pitchFamily="34" charset="0"/>
                <a:ea typeface="PBBlondeRoastBold" panose="02000803000000000000" pitchFamily="2" charset="0"/>
              </a:rPr>
              <a:t>C</a:t>
            </a:r>
            <a:r>
              <a:rPr lang="en-US" sz="6000" b="1" dirty="0">
                <a:solidFill>
                  <a:srgbClr val="49DA99"/>
                </a:solidFill>
                <a:latin typeface="Century Gothic" panose="020B0502020202020204" pitchFamily="34" charset="0"/>
                <a:ea typeface="PBBlondeRoastBold" panose="02000803000000000000" pitchFamily="2" charset="0"/>
              </a:rPr>
              <a:t>O</a:t>
            </a:r>
            <a:r>
              <a:rPr lang="en-US" sz="6000" b="1" dirty="0">
                <a:solidFill>
                  <a:srgbClr val="34BCE6"/>
                </a:solidFill>
                <a:latin typeface="Century Gothic" panose="020B0502020202020204" pitchFamily="34" charset="0"/>
                <a:ea typeface="PBBlondeRoastBold" panose="02000803000000000000" pitchFamily="2" charset="0"/>
              </a:rPr>
              <a:t>M</a:t>
            </a:r>
            <a:r>
              <a:rPr lang="en-US" sz="6000" b="1" dirty="0">
                <a:solidFill>
                  <a:srgbClr val="4355DB"/>
                </a:solidFill>
                <a:latin typeface="Century Gothic" panose="020B0502020202020204" pitchFamily="34" charset="0"/>
                <a:ea typeface="PBBlondeRoastBold" panose="02000803000000000000" pitchFamily="2" charset="0"/>
              </a:rPr>
              <a:t>E</a:t>
            </a:r>
            <a:r>
              <a:rPr lang="en-US" sz="6000" b="1" dirty="0">
                <a:latin typeface="Century Gothic" panose="020B0502020202020204" pitchFamily="34" charset="0"/>
                <a:ea typeface="PBBlondeRoastBold" panose="02000803000000000000" pitchFamily="2" charset="0"/>
              </a:rPr>
              <a:t> </a:t>
            </a:r>
            <a:r>
              <a:rPr lang="en-US" sz="6000" b="1" dirty="0">
                <a:solidFill>
                  <a:srgbClr val="D33BE8"/>
                </a:solidFill>
                <a:latin typeface="Century Gothic" panose="020B0502020202020204" pitchFamily="34" charset="0"/>
                <a:ea typeface="PBBlondeRoastBold" panose="02000803000000000000" pitchFamily="2" charset="0"/>
              </a:rPr>
              <a:t>T</a:t>
            </a:r>
            <a:r>
              <a:rPr lang="en-US" sz="6000" b="1" dirty="0">
                <a:solidFill>
                  <a:srgbClr val="9A0473"/>
                </a:solidFill>
                <a:latin typeface="Century Gothic" panose="020B0502020202020204" pitchFamily="34" charset="0"/>
                <a:ea typeface="PBBlondeRoastBold" panose="02000803000000000000" pitchFamily="2" charset="0"/>
              </a:rPr>
              <a:t>O</a:t>
            </a:r>
            <a:r>
              <a:rPr lang="en-US" sz="6000" b="1" dirty="0">
                <a:latin typeface="Century Gothic" panose="020B0502020202020204" pitchFamily="34" charset="0"/>
                <a:ea typeface="PBBlondeRoastBold" panose="02000803000000000000" pitchFamily="2" charset="0"/>
              </a:rPr>
              <a:t> </a:t>
            </a:r>
          </a:p>
        </p:txBody>
      </p:sp>
      <p:sp>
        <p:nvSpPr>
          <p:cNvPr id="24" name="TextBox 23"/>
          <p:cNvSpPr txBox="1"/>
          <p:nvPr/>
        </p:nvSpPr>
        <p:spPr>
          <a:xfrm>
            <a:off x="2551924" y="9874030"/>
            <a:ext cx="2688609" cy="215444"/>
          </a:xfrm>
          <a:prstGeom prst="rect">
            <a:avLst/>
          </a:prstGeom>
          <a:noFill/>
        </p:spPr>
        <p:txBody>
          <a:bodyPr wrap="square" rtlCol="0">
            <a:spAutoFit/>
          </a:bodyPr>
          <a:lstStyle/>
          <a:p>
            <a:pPr algn="ctr"/>
            <a:r>
              <a:rPr lang="en-US" sz="800" dirty="0">
                <a:latin typeface="Century Gothic" panose="020B0502020202020204" pitchFamily="34" charset="0"/>
                <a:ea typeface="AGCanYouNot" panose="02000603000000000000" pitchFamily="2" charset="0"/>
              </a:rPr>
              <a:t> </a:t>
            </a:r>
            <a:r>
              <a:rPr lang="en-US" sz="800" dirty="0">
                <a:latin typeface="Century Gothic" panose="020B0502020202020204" pitchFamily="34" charset="0"/>
                <a:ea typeface="AGCanYouNot" panose="02000603000000000000" pitchFamily="2" charset="0"/>
                <a:cs typeface="Times New Roman" panose="02020603050405020304" pitchFamily="18" charset="0"/>
              </a:rPr>
              <a:t>© </a:t>
            </a:r>
            <a:r>
              <a:rPr lang="en-US" sz="800" dirty="0">
                <a:latin typeface="Century Gothic" panose="020B0502020202020204" pitchFamily="34" charset="0"/>
                <a:ea typeface="AGCanYouNot" panose="02000603000000000000" pitchFamily="2" charset="0"/>
              </a:rPr>
              <a:t>Kristin Micklewright 2019</a:t>
            </a:r>
          </a:p>
        </p:txBody>
      </p:sp>
    </p:spTree>
    <p:extLst>
      <p:ext uri="{BB962C8B-B14F-4D97-AF65-F5344CB8AC3E}">
        <p14:creationId xmlns:p14="http://schemas.microsoft.com/office/powerpoint/2010/main" val="202615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150125"/>
            <a:ext cx="7417558" cy="975815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1334069" y="170844"/>
            <a:ext cx="5554640" cy="477054"/>
          </a:xfrm>
          <a:prstGeom prst="rect">
            <a:avLst/>
          </a:prstGeom>
          <a:noFill/>
        </p:spPr>
        <p:txBody>
          <a:bodyPr wrap="square" rtlCol="0">
            <a:spAutoFit/>
          </a:bodyPr>
          <a:lstStyle/>
          <a:p>
            <a:pPr algn="ctr"/>
            <a:r>
              <a:rPr lang="en-US" sz="2500" b="1" dirty="0">
                <a:latin typeface="Century Gothic" panose="020B0502020202020204" pitchFamily="34" charset="0"/>
              </a:rPr>
              <a:t>Grading Policy</a:t>
            </a:r>
          </a:p>
        </p:txBody>
      </p:sp>
      <p:sp>
        <p:nvSpPr>
          <p:cNvPr id="4" name="Rectangle 3"/>
          <p:cNvSpPr/>
          <p:nvPr/>
        </p:nvSpPr>
        <p:spPr>
          <a:xfrm>
            <a:off x="313899" y="668617"/>
            <a:ext cx="7144602" cy="1671131"/>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n-US" b="1" dirty="0"/>
              <a:t>Minor Grades (60%)</a:t>
            </a:r>
            <a:r>
              <a:rPr lang="en-US" dirty="0"/>
              <a:t>- Minor grades will be such grades as Homework (usually started in class), Classwork, and Labs (Unless otherwise stated)</a:t>
            </a:r>
          </a:p>
          <a:p>
            <a:r>
              <a:rPr lang="en-US" b="1" dirty="0"/>
              <a:t>Major Grades (40%)</a:t>
            </a:r>
          </a:p>
          <a:p>
            <a:r>
              <a:rPr lang="en-US" b="1" dirty="0"/>
              <a:t>100-90=A     89-80=B     79-75=C    74-70=D     70 and below=F</a:t>
            </a:r>
          </a:p>
          <a:p>
            <a:r>
              <a:rPr lang="en-US" b="1" dirty="0"/>
              <a:t>Please note, for any grade with a 60, please read the notes in the grade book.</a:t>
            </a:r>
          </a:p>
        </p:txBody>
      </p:sp>
      <p:sp>
        <p:nvSpPr>
          <p:cNvPr id="5" name="TextBox 4"/>
          <p:cNvSpPr txBox="1"/>
          <p:nvPr/>
        </p:nvSpPr>
        <p:spPr>
          <a:xfrm>
            <a:off x="-720955" y="2429416"/>
            <a:ext cx="5554640" cy="477054"/>
          </a:xfrm>
          <a:prstGeom prst="rect">
            <a:avLst/>
          </a:prstGeom>
          <a:noFill/>
        </p:spPr>
        <p:txBody>
          <a:bodyPr wrap="square" rtlCol="0">
            <a:spAutoFit/>
          </a:bodyPr>
          <a:lstStyle/>
          <a:p>
            <a:pPr algn="ctr"/>
            <a:r>
              <a:rPr lang="en-US" sz="2500" b="1" dirty="0">
                <a:latin typeface="Century Gothic" panose="020B0502020202020204" pitchFamily="34" charset="0"/>
              </a:rPr>
              <a:t>Absence/Makeup Work</a:t>
            </a:r>
          </a:p>
        </p:txBody>
      </p:sp>
      <p:sp>
        <p:nvSpPr>
          <p:cNvPr id="6" name="Rectangle 5"/>
          <p:cNvSpPr/>
          <p:nvPr/>
        </p:nvSpPr>
        <p:spPr>
          <a:xfrm>
            <a:off x="313899" y="2858240"/>
            <a:ext cx="7144602" cy="158594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n-US" dirty="0"/>
              <a:t>Students will be given opportunities to make up for missing assignments as the year progresses.  Students out for the day will have three days to catch up on any missed work in class. </a:t>
            </a:r>
          </a:p>
          <a:p>
            <a:endParaRPr lang="en-US" dirty="0"/>
          </a:p>
        </p:txBody>
      </p:sp>
      <p:cxnSp>
        <p:nvCxnSpPr>
          <p:cNvPr id="9" name="Straight Connector 8"/>
          <p:cNvCxnSpPr/>
          <p:nvPr/>
        </p:nvCxnSpPr>
        <p:spPr>
          <a:xfrm>
            <a:off x="209472" y="6885295"/>
            <a:ext cx="7417558" cy="0"/>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44313" y="6893878"/>
            <a:ext cx="7260609" cy="830997"/>
          </a:xfrm>
          <a:prstGeom prst="rect">
            <a:avLst/>
          </a:prstGeom>
          <a:noFill/>
        </p:spPr>
        <p:txBody>
          <a:bodyPr wrap="square" rtlCol="0">
            <a:spAutoFit/>
          </a:bodyPr>
          <a:lstStyle/>
          <a:p>
            <a:pPr algn="ctr"/>
            <a:r>
              <a:rPr lang="en-US" sz="1200" b="1" dirty="0">
                <a:latin typeface="Century Gothic" panose="020B0502020202020204" pitchFamily="34" charset="0"/>
              </a:rPr>
              <a:t>CUT, SIGN, &amp; RETURN</a:t>
            </a:r>
            <a:br>
              <a:rPr lang="en-US" sz="1200" b="1" dirty="0">
                <a:latin typeface="Century Gothic" panose="020B0502020202020204" pitchFamily="34" charset="0"/>
              </a:rPr>
            </a:br>
            <a:endParaRPr lang="en-US" sz="1200" b="1" dirty="0">
              <a:latin typeface="Century Gothic" panose="020B0502020202020204" pitchFamily="34" charset="0"/>
            </a:endParaRPr>
          </a:p>
          <a:p>
            <a:r>
              <a:rPr lang="en-US" sz="1200" dirty="0">
                <a:latin typeface="Century Gothic" panose="020B0502020202020204" pitchFamily="34" charset="0"/>
              </a:rPr>
              <a:t>Please sign below to indicate that you have read and reviewed the class expectations and overview in this syllabus.</a:t>
            </a:r>
          </a:p>
        </p:txBody>
      </p:sp>
      <p:grpSp>
        <p:nvGrpSpPr>
          <p:cNvPr id="18" name="Group 17"/>
          <p:cNvGrpSpPr/>
          <p:nvPr/>
        </p:nvGrpSpPr>
        <p:grpSpPr>
          <a:xfrm>
            <a:off x="244313" y="8144333"/>
            <a:ext cx="7144602" cy="289194"/>
            <a:chOff x="313899" y="8285018"/>
            <a:chExt cx="7144602" cy="289194"/>
          </a:xfrm>
        </p:grpSpPr>
        <p:cxnSp>
          <p:nvCxnSpPr>
            <p:cNvPr id="14" name="Straight Connector 13"/>
            <p:cNvCxnSpPr/>
            <p:nvPr/>
          </p:nvCxnSpPr>
          <p:spPr>
            <a:xfrm>
              <a:off x="313899" y="8285018"/>
              <a:ext cx="34822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976255" y="8294943"/>
              <a:ext cx="3482246"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13899" y="8296515"/>
              <a:ext cx="3482246" cy="276999"/>
            </a:xfrm>
            <a:prstGeom prst="rect">
              <a:avLst/>
            </a:prstGeom>
            <a:noFill/>
          </p:spPr>
          <p:txBody>
            <a:bodyPr wrap="square" rtlCol="0">
              <a:spAutoFit/>
            </a:bodyPr>
            <a:lstStyle/>
            <a:p>
              <a:pPr algn="ctr"/>
              <a:r>
                <a:rPr lang="en-US" sz="1200" dirty="0">
                  <a:latin typeface="Century Gothic" panose="020B0502020202020204" pitchFamily="34" charset="0"/>
                </a:rPr>
                <a:t>Student Signature</a:t>
              </a:r>
            </a:p>
          </p:txBody>
        </p:sp>
        <p:sp>
          <p:nvSpPr>
            <p:cNvPr id="17" name="TextBox 16"/>
            <p:cNvSpPr txBox="1"/>
            <p:nvPr/>
          </p:nvSpPr>
          <p:spPr>
            <a:xfrm>
              <a:off x="3932623" y="8297213"/>
              <a:ext cx="3482246" cy="276999"/>
            </a:xfrm>
            <a:prstGeom prst="rect">
              <a:avLst/>
            </a:prstGeom>
            <a:noFill/>
          </p:spPr>
          <p:txBody>
            <a:bodyPr wrap="square" rtlCol="0">
              <a:spAutoFit/>
            </a:bodyPr>
            <a:lstStyle/>
            <a:p>
              <a:pPr algn="ctr"/>
              <a:r>
                <a:rPr lang="en-US" sz="1200" dirty="0">
                  <a:latin typeface="Century Gothic" panose="020B0502020202020204" pitchFamily="34" charset="0"/>
                </a:rPr>
                <a:t>Parent Signature</a:t>
              </a:r>
            </a:p>
          </p:txBody>
        </p:sp>
      </p:grpSp>
      <p:sp>
        <p:nvSpPr>
          <p:cNvPr id="21" name="TextBox 20"/>
          <p:cNvSpPr txBox="1"/>
          <p:nvPr/>
        </p:nvSpPr>
        <p:spPr>
          <a:xfrm>
            <a:off x="250104" y="8495794"/>
            <a:ext cx="7249028" cy="276999"/>
          </a:xfrm>
          <a:prstGeom prst="rect">
            <a:avLst/>
          </a:prstGeom>
          <a:noFill/>
        </p:spPr>
        <p:txBody>
          <a:bodyPr wrap="square" rtlCol="0">
            <a:spAutoFit/>
          </a:bodyPr>
          <a:lstStyle/>
          <a:p>
            <a:r>
              <a:rPr lang="en-US" sz="1200" dirty="0">
                <a:latin typeface="Century Gothic" panose="020B0502020202020204" pitchFamily="34" charset="0"/>
              </a:rPr>
              <a:t>Is there anything you’d like me to know about your child?</a:t>
            </a:r>
          </a:p>
        </p:txBody>
      </p:sp>
      <p:sp>
        <p:nvSpPr>
          <p:cNvPr id="22" name="Rectangle 21"/>
          <p:cNvSpPr/>
          <p:nvPr/>
        </p:nvSpPr>
        <p:spPr>
          <a:xfrm>
            <a:off x="313899" y="8741588"/>
            <a:ext cx="7144602" cy="106876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TextBox 22"/>
          <p:cNvSpPr txBox="1"/>
          <p:nvPr/>
        </p:nvSpPr>
        <p:spPr>
          <a:xfrm>
            <a:off x="-1647971" y="4547471"/>
            <a:ext cx="5554640" cy="477054"/>
          </a:xfrm>
          <a:prstGeom prst="rect">
            <a:avLst/>
          </a:prstGeom>
          <a:noFill/>
        </p:spPr>
        <p:txBody>
          <a:bodyPr wrap="square" rtlCol="0">
            <a:spAutoFit/>
          </a:bodyPr>
          <a:lstStyle/>
          <a:p>
            <a:pPr algn="ctr"/>
            <a:r>
              <a:rPr lang="en-US" sz="2500" b="1" dirty="0">
                <a:latin typeface="Century Gothic" panose="020B0502020202020204" pitchFamily="34" charset="0"/>
              </a:rPr>
              <a:t>Late Work</a:t>
            </a:r>
          </a:p>
        </p:txBody>
      </p:sp>
      <p:sp>
        <p:nvSpPr>
          <p:cNvPr id="24" name="Rectangle 23"/>
          <p:cNvSpPr/>
          <p:nvPr/>
        </p:nvSpPr>
        <p:spPr>
          <a:xfrm>
            <a:off x="313899" y="4992641"/>
            <a:ext cx="7144602" cy="1898965"/>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n-US" sz="1400" dirty="0"/>
              <a:t>Late work is defined as assignments submitted after the deadline, excluding work submitted late due to absence. Students should submit assignments on time. Multiple incidents of late work may result in a meeting to improve work habits through an academic contract. For grades 6-12, scores may be reduced by 5% per school day, up to a maximum reduction of 25%. Late work after the fifth school day will only be accepted at the teacher’s discretion. Academic success must complete work on time. If scores are reduced for late work, it must be noted in the gradebook. Refer to the teacher’s course syllabus for specific late work procedures.</a:t>
            </a:r>
          </a:p>
          <a:p>
            <a:r>
              <a:rPr lang="en-US" sz="1400" dirty="0"/>
              <a:t>PLEASE KEEP IN MIND THAT PE REQUIRES PARTICIPATION TIME ON TASK.  CERTAIN TASKS INVOLVE OTHER PLAYERS AND THUS MAY NOT BE ABLE TO BE DUPLICATED.</a:t>
            </a:r>
          </a:p>
        </p:txBody>
      </p:sp>
      <p:sp>
        <p:nvSpPr>
          <p:cNvPr id="19" name="TextBox 18"/>
          <p:cNvSpPr txBox="1"/>
          <p:nvPr/>
        </p:nvSpPr>
        <p:spPr>
          <a:xfrm>
            <a:off x="2551924" y="9874030"/>
            <a:ext cx="2688609" cy="215444"/>
          </a:xfrm>
          <a:prstGeom prst="rect">
            <a:avLst/>
          </a:prstGeom>
          <a:noFill/>
        </p:spPr>
        <p:txBody>
          <a:bodyPr wrap="square" rtlCol="0">
            <a:spAutoFit/>
          </a:bodyPr>
          <a:lstStyle/>
          <a:p>
            <a:pPr algn="ctr"/>
            <a:r>
              <a:rPr lang="en-US" sz="800" dirty="0">
                <a:latin typeface="Century Gothic" panose="020B0502020202020204" pitchFamily="34" charset="0"/>
                <a:ea typeface="AGCanYouNot" panose="02000603000000000000" pitchFamily="2" charset="0"/>
              </a:rPr>
              <a:t> </a:t>
            </a:r>
            <a:r>
              <a:rPr lang="en-US" sz="800" dirty="0">
                <a:latin typeface="Century Gothic" panose="020B0502020202020204" pitchFamily="34" charset="0"/>
                <a:ea typeface="AGCanYouNot" panose="02000603000000000000" pitchFamily="2" charset="0"/>
                <a:cs typeface="Times New Roman" panose="02020603050405020304" pitchFamily="18" charset="0"/>
              </a:rPr>
              <a:t>© </a:t>
            </a:r>
            <a:r>
              <a:rPr lang="en-US" sz="800" dirty="0">
                <a:latin typeface="Century Gothic" panose="020B0502020202020204" pitchFamily="34" charset="0"/>
                <a:ea typeface="AGCanYouNot" panose="02000603000000000000" pitchFamily="2" charset="0"/>
              </a:rPr>
              <a:t>Kristin Micklewright 2019</a:t>
            </a:r>
          </a:p>
        </p:txBody>
      </p:sp>
    </p:spTree>
    <p:extLst>
      <p:ext uri="{BB962C8B-B14F-4D97-AF65-F5344CB8AC3E}">
        <p14:creationId xmlns:p14="http://schemas.microsoft.com/office/powerpoint/2010/main" val="10226073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C1DB1DD45BD041863DC947D6A20EAD" ma:contentTypeVersion="17" ma:contentTypeDescription="Create a new document." ma:contentTypeScope="" ma:versionID="7b972c775f9e5d5d7b0aa4d1ddae3c89">
  <xsd:schema xmlns:xsd="http://www.w3.org/2001/XMLSchema" xmlns:xs="http://www.w3.org/2001/XMLSchema" xmlns:p="http://schemas.microsoft.com/office/2006/metadata/properties" xmlns:ns3="440a9b46-78a3-4ec3-aaf9-cb265e8b4dc7" xmlns:ns4="7874e264-af70-4328-b507-da615942586d" targetNamespace="http://schemas.microsoft.com/office/2006/metadata/properties" ma:root="true" ma:fieldsID="0ead7304f02c995155db6ce8757cbc81" ns3:_="" ns4:_="">
    <xsd:import namespace="440a9b46-78a3-4ec3-aaf9-cb265e8b4dc7"/>
    <xsd:import namespace="7874e264-af70-4328-b507-da615942586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0a9b46-78a3-4ec3-aaf9-cb265e8b4d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74e264-af70-4328-b507-da615942586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40a9b46-78a3-4ec3-aaf9-cb265e8b4dc7" xsi:nil="true"/>
  </documentManagement>
</p:properties>
</file>

<file path=customXml/itemProps1.xml><?xml version="1.0" encoding="utf-8"?>
<ds:datastoreItem xmlns:ds="http://schemas.openxmlformats.org/officeDocument/2006/customXml" ds:itemID="{D089C3CF-3770-4C4C-AA96-AEB4CE075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a9b46-78a3-4ec3-aaf9-cb265e8b4dc7"/>
    <ds:schemaRef ds:uri="7874e264-af70-4328-b507-da61594258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C0B87-8A33-444A-9044-6FAA46AA191F}">
  <ds:schemaRefs>
    <ds:schemaRef ds:uri="http://schemas.microsoft.com/sharepoint/v3/contenttype/forms"/>
  </ds:schemaRefs>
</ds:datastoreItem>
</file>

<file path=customXml/itemProps3.xml><?xml version="1.0" encoding="utf-8"?>
<ds:datastoreItem xmlns:ds="http://schemas.openxmlformats.org/officeDocument/2006/customXml" ds:itemID="{194E2D55-D49E-46BC-B8B3-67EE30F55599}">
  <ds:schemaRefs>
    <ds:schemaRef ds:uri="http://schemas.microsoft.com/office/infopath/2007/PartnerControls"/>
    <ds:schemaRef ds:uri="http://purl.org/dc/dcmitype/"/>
    <ds:schemaRef ds:uri="7874e264-af70-4328-b507-da615942586d"/>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440a9b46-78a3-4ec3-aaf9-cb265e8b4dc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5425</TotalTime>
  <Words>471</Words>
  <Application>Microsoft Office PowerPoint</Application>
  <PresentationFormat>Custom</PresentationFormat>
  <Paragraphs>38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Calibri</vt:lpstr>
      <vt:lpstr>Arial</vt:lpstr>
      <vt:lpstr>Century Gothic</vt:lpstr>
      <vt:lpstr>Times New Roman</vt:lpstr>
      <vt:lpstr>Calibri Light</vt:lpstr>
      <vt:lpstr>PBCoffeeMakesMeSmile</vt:lpstr>
      <vt:lpstr>AGCanYouNot</vt:lpstr>
      <vt:lpstr>PBBlondeRoastBold</vt:lpstr>
      <vt:lpstr>Office Theme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Micklewright</dc:creator>
  <cp:lastModifiedBy>Oliverio, John</cp:lastModifiedBy>
  <cp:revision>36</cp:revision>
  <dcterms:created xsi:type="dcterms:W3CDTF">2019-06-02T18:13:12Z</dcterms:created>
  <dcterms:modified xsi:type="dcterms:W3CDTF">2024-08-05T13:13:59Z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0x01010036C1DB1DD45BD041863DC947D6A20EAD</vt:lpwstr>
  </property>
</Properties>
</file>